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34"/>
  </p:notesMasterIdLst>
  <p:handoutMasterIdLst>
    <p:handoutMasterId r:id="rId35"/>
  </p:handoutMasterIdLst>
  <p:sldIdLst>
    <p:sldId id="353" r:id="rId2"/>
    <p:sldId id="358" r:id="rId3"/>
    <p:sldId id="357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84" r:id="rId15"/>
    <p:sldId id="369" r:id="rId16"/>
    <p:sldId id="370" r:id="rId17"/>
    <p:sldId id="371" r:id="rId18"/>
    <p:sldId id="372" r:id="rId19"/>
    <p:sldId id="385" r:id="rId20"/>
    <p:sldId id="373" r:id="rId21"/>
    <p:sldId id="374" r:id="rId22"/>
    <p:sldId id="375" r:id="rId23"/>
    <p:sldId id="386" r:id="rId24"/>
    <p:sldId id="379" r:id="rId25"/>
    <p:sldId id="387" r:id="rId26"/>
    <p:sldId id="376" r:id="rId27"/>
    <p:sldId id="380" r:id="rId28"/>
    <p:sldId id="377" r:id="rId29"/>
    <p:sldId id="378" r:id="rId30"/>
    <p:sldId id="381" r:id="rId31"/>
    <p:sldId id="382" r:id="rId32"/>
    <p:sldId id="383" r:id="rId33"/>
  </p:sldIdLst>
  <p:sldSz cx="12192000" cy="6858000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B000472-CAA5-4379-A368-D84E4E6FB97F}">
          <p14:sldIdLst>
            <p14:sldId id="353"/>
          </p14:sldIdLst>
        </p14:section>
        <p14:section name="未命名的章節" id="{209E5639-39EE-4EDA-8E0E-A7BCE8ABB58F}">
          <p14:sldIdLst>
            <p14:sldId id="358"/>
            <p14:sldId id="357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84"/>
            <p14:sldId id="369"/>
            <p14:sldId id="370"/>
            <p14:sldId id="371"/>
            <p14:sldId id="372"/>
            <p14:sldId id="385"/>
            <p14:sldId id="373"/>
            <p14:sldId id="374"/>
            <p14:sldId id="375"/>
            <p14:sldId id="386"/>
            <p14:sldId id="379"/>
            <p14:sldId id="387"/>
            <p14:sldId id="376"/>
            <p14:sldId id="380"/>
            <p14:sldId id="377"/>
            <p14:sldId id="378"/>
            <p14:sldId id="381"/>
            <p14:sldId id="382"/>
            <p14:sldId id="3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6600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8125" autoAdjust="0"/>
  </p:normalViewPr>
  <p:slideViewPr>
    <p:cSldViewPr>
      <p:cViewPr varScale="1">
        <p:scale>
          <a:sx n="101" d="100"/>
          <a:sy n="101" d="100"/>
        </p:scale>
        <p:origin x="70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1763" y="509588"/>
            <a:ext cx="45307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2017/10/25</a:t>
            </a:fld>
            <a:endParaRPr lang="en-US" altLang="zh-TW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46363" y="508000"/>
            <a:ext cx="4530725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每個字元從 </a:t>
            </a:r>
            <a:r>
              <a:rPr lang="en-US" altLang="zh-TW" dirty="0"/>
              <a:t>Pattern </a:t>
            </a:r>
            <a:r>
              <a:rPr lang="zh-TW" altLang="en-US" dirty="0"/>
              <a:t>後面算起來，第一次出現的地方。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411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藍色是 </a:t>
            </a:r>
            <a:r>
              <a:rPr lang="en-US" altLang="zh-TW" dirty="0"/>
              <a:t>pattern </a:t>
            </a:r>
            <a:r>
              <a:rPr lang="zh-TW" altLang="en-US" dirty="0"/>
              <a:t>裡面 </a:t>
            </a:r>
            <a:r>
              <a:rPr lang="en-US" altLang="zh-TW" dirty="0" err="1"/>
              <a:t>unmatch</a:t>
            </a:r>
            <a:r>
              <a:rPr lang="en-US" altLang="zh-TW" dirty="0"/>
              <a:t> </a:t>
            </a:r>
            <a:r>
              <a:rPr lang="zh-TW" altLang="en-US" dirty="0"/>
              <a:t>的部分。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1984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8348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677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090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9358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93195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3059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9268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8145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0912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02936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0414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3976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19982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21049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61061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54403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7502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739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6593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63775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97075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2204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143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103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2794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6855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1498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467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9252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436034" y="488950"/>
            <a:ext cx="1124796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90952" y="6308725"/>
            <a:ext cx="53784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12200" y="549276"/>
            <a:ext cx="2565400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6000" y="549276"/>
            <a:ext cx="7493000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6000" y="549275"/>
            <a:ext cx="102616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16000" y="1412876"/>
            <a:ext cx="50292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48400" y="1412876"/>
            <a:ext cx="50292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6000" y="549275"/>
            <a:ext cx="102616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016000" y="1412876"/>
            <a:ext cx="102616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6000" y="1412876"/>
            <a:ext cx="5029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48400" y="1412876"/>
            <a:ext cx="5029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49275"/>
            <a:ext cx="102616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412876"/>
            <a:ext cx="10261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0872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2017/10/25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0951" y="6284913"/>
            <a:ext cx="52810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224368" y="212725"/>
            <a:ext cx="11764433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2119" y="1052737"/>
            <a:ext cx="8785225" cy="1944687"/>
          </a:xfrm>
        </p:spPr>
        <p:txBody>
          <a:bodyPr/>
          <a:lstStyle/>
          <a:p>
            <a:r>
              <a:rPr lang="en-US" altLang="zh-TW" sz="2800" b="1" i="0" dirty="0"/>
              <a:t>A New String Matching Algorithm Based on Logical Indexing</a:t>
            </a:r>
            <a:endParaRPr lang="zh-TW" altLang="zh-TW" sz="2800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7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/>
              <a:t>The 5th International Conference on Electrical Engineering and Informatics 2015   (ICEEI 2015)</a:t>
            </a:r>
          </a:p>
          <a:p>
            <a:pPr algn="l"/>
            <a:endParaRPr lang="en-US" altLang="zh-TW" sz="1800" dirty="0"/>
          </a:p>
          <a:p>
            <a:pPr algn="l"/>
            <a:r>
              <a:rPr lang="en-US" altLang="zh-TW" sz="1800" dirty="0"/>
              <a:t>Author: 		</a:t>
            </a:r>
            <a:r>
              <a:rPr lang="en-US" altLang="zh-TW" sz="1800" dirty="0" err="1"/>
              <a:t>Daniar</a:t>
            </a:r>
            <a:r>
              <a:rPr lang="en-US" altLang="zh-TW" sz="1800" dirty="0"/>
              <a:t> </a:t>
            </a:r>
            <a:r>
              <a:rPr lang="en-US" altLang="zh-TW" sz="1800" dirty="0" err="1"/>
              <a:t>Heri</a:t>
            </a:r>
            <a:r>
              <a:rPr lang="en-US" altLang="zh-TW" sz="1800" dirty="0"/>
              <a:t> </a:t>
            </a:r>
            <a:r>
              <a:rPr lang="en-US" altLang="zh-TW" sz="1800" dirty="0" err="1"/>
              <a:t>Kurniawan</a:t>
            </a:r>
            <a:r>
              <a:rPr lang="zh-TW" altLang="en-US" sz="1800" dirty="0"/>
              <a:t>、</a:t>
            </a:r>
            <a:r>
              <a:rPr lang="en-US" altLang="zh-TW" sz="1800" dirty="0"/>
              <a:t>Rinaldi Munir</a:t>
            </a: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	</a:t>
            </a:r>
            <a:r>
              <a:rPr lang="en-US" altLang="zh-TW" sz="1800" dirty="0"/>
              <a:t>Cheng-Feng </a:t>
            </a:r>
            <a:r>
              <a:rPr lang="en-US" altLang="zh-TW" sz="1800" dirty="0" err="1"/>
              <a:t>Ke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		2017/10/25</a:t>
            </a:r>
            <a:endParaRPr kumimoji="0" lang="en-US" altLang="zh-TW" sz="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124201" y="6016626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Char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43691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E240FCE1-764F-455D-BC27-9BFE6D91BB66}"/>
              </a:ext>
            </a:extLst>
          </p:cNvPr>
          <p:cNvSpPr/>
          <p:nvPr/>
        </p:nvSpPr>
        <p:spPr>
          <a:xfrm>
            <a:off x="5195900" y="2427304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9C469E5-C564-457D-BA1F-7CD409FAEEFF}"/>
              </a:ext>
            </a:extLst>
          </p:cNvPr>
          <p:cNvSpPr/>
          <p:nvPr/>
        </p:nvSpPr>
        <p:spPr>
          <a:xfrm>
            <a:off x="6985248" y="2413427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7FF3C6A-53A2-4790-AEEE-ED354A46F282}"/>
              </a:ext>
            </a:extLst>
          </p:cNvPr>
          <p:cNvSpPr/>
          <p:nvPr/>
        </p:nvSpPr>
        <p:spPr>
          <a:xfrm>
            <a:off x="6534994" y="2413427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08E7135-C2E2-4FD5-BAB3-E4B1FDD3255D}"/>
              </a:ext>
            </a:extLst>
          </p:cNvPr>
          <p:cNvSpPr/>
          <p:nvPr/>
        </p:nvSpPr>
        <p:spPr>
          <a:xfrm>
            <a:off x="5654850" y="2424494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884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46119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93113"/>
              </p:ext>
            </p:extLst>
          </p:nvPr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60303"/>
              </p:ext>
            </p:extLst>
          </p:nvPr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380906"/>
              </p:ext>
            </p:extLst>
          </p:nvPr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cxnSp>
        <p:nvCxnSpPr>
          <p:cNvPr id="16" name="直線單箭頭接點 8">
            <a:extLst>
              <a:ext uri="{FF2B5EF4-FFF2-40B4-BE49-F238E27FC236}">
                <a16:creationId xmlns:a16="http://schemas.microsoft.com/office/drawing/2014/main" id="{A683D224-CF66-4A22-85B1-EED743BC1BC7}"/>
              </a:ext>
            </a:extLst>
          </p:cNvPr>
          <p:cNvCxnSpPr>
            <a:cxnSpLocks/>
            <a:stCxn id="17" idx="0"/>
            <a:endCxn id="18" idx="0"/>
          </p:cNvCxnSpPr>
          <p:nvPr/>
        </p:nvCxnSpPr>
        <p:spPr>
          <a:xfrm rot="16200000" flipH="1">
            <a:off x="5149255" y="1226518"/>
            <a:ext cx="2144402" cy="6191572"/>
          </a:xfrm>
          <a:prstGeom prst="bentConnector3">
            <a:avLst>
              <a:gd name="adj1" fmla="val -26769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175874A5-738E-400F-8F42-E4B338536881}"/>
              </a:ext>
            </a:extLst>
          </p:cNvPr>
          <p:cNvSpPr/>
          <p:nvPr/>
        </p:nvSpPr>
        <p:spPr>
          <a:xfrm>
            <a:off x="2963652" y="3250104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0DD0F66-A271-421C-AEC4-B8D39480A417}"/>
              </a:ext>
            </a:extLst>
          </p:cNvPr>
          <p:cNvSpPr/>
          <p:nvPr/>
        </p:nvSpPr>
        <p:spPr>
          <a:xfrm>
            <a:off x="8652284" y="5394505"/>
            <a:ext cx="1329916" cy="765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3764140-6A22-49DC-B36E-FC8424C4869B}"/>
              </a:ext>
            </a:extLst>
          </p:cNvPr>
          <p:cNvSpPr/>
          <p:nvPr/>
        </p:nvSpPr>
        <p:spPr>
          <a:xfrm>
            <a:off x="1700562" y="3645025"/>
            <a:ext cx="1263089" cy="3949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87CA6888-8A31-437A-8EE8-FFAAEA9E963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7423D496-C652-4AEF-B6BB-BB3F0664B184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DDC4DEDA-F926-40C8-B01D-68A1D4A6755F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9388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cxnSp>
        <p:nvCxnSpPr>
          <p:cNvPr id="16" name="直線單箭頭接點 8">
            <a:extLst>
              <a:ext uri="{FF2B5EF4-FFF2-40B4-BE49-F238E27FC236}">
                <a16:creationId xmlns:a16="http://schemas.microsoft.com/office/drawing/2014/main" id="{A683D224-CF66-4A22-85B1-EED743BC1BC7}"/>
              </a:ext>
            </a:extLst>
          </p:cNvPr>
          <p:cNvCxnSpPr>
            <a:cxnSpLocks/>
            <a:stCxn id="17" idx="0"/>
            <a:endCxn id="19" idx="0"/>
          </p:cNvCxnSpPr>
          <p:nvPr/>
        </p:nvCxnSpPr>
        <p:spPr>
          <a:xfrm rot="16200000" flipH="1" flipV="1">
            <a:off x="2280502" y="2815877"/>
            <a:ext cx="410943" cy="1279395"/>
          </a:xfrm>
          <a:prstGeom prst="bentConnector3">
            <a:avLst>
              <a:gd name="adj1" fmla="val -149578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175874A5-738E-400F-8F42-E4B338536881}"/>
              </a:ext>
            </a:extLst>
          </p:cNvPr>
          <p:cNvSpPr/>
          <p:nvPr/>
        </p:nvSpPr>
        <p:spPr>
          <a:xfrm>
            <a:off x="2963652" y="3250104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34D631D-7693-4823-A16F-8AEEE49FDE97}"/>
              </a:ext>
            </a:extLst>
          </p:cNvPr>
          <p:cNvSpPr/>
          <p:nvPr/>
        </p:nvSpPr>
        <p:spPr>
          <a:xfrm>
            <a:off x="1684257" y="3661047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4743D25-DA60-4D5B-BAF4-E02C7375360A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FF76D66-ABB4-4827-9F9E-67C4C6B5B68A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1377A9CB-AEB3-4B84-A4CD-7D4212616392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5256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cxnSp>
        <p:nvCxnSpPr>
          <p:cNvPr id="16" name="直線單箭頭接點 8">
            <a:extLst>
              <a:ext uri="{FF2B5EF4-FFF2-40B4-BE49-F238E27FC236}">
                <a16:creationId xmlns:a16="http://schemas.microsoft.com/office/drawing/2014/main" id="{A683D224-CF66-4A22-85B1-EED743BC1BC7}"/>
              </a:ext>
            </a:extLst>
          </p:cNvPr>
          <p:cNvCxnSpPr>
            <a:cxnSpLocks/>
            <a:stCxn id="17" idx="0"/>
            <a:endCxn id="19" idx="2"/>
          </p:cNvCxnSpPr>
          <p:nvPr/>
        </p:nvCxnSpPr>
        <p:spPr>
          <a:xfrm rot="5400000" flipH="1" flipV="1">
            <a:off x="5771780" y="199090"/>
            <a:ext cx="900471" cy="5256584"/>
          </a:xfrm>
          <a:prstGeom prst="bentConnector3">
            <a:avLst>
              <a:gd name="adj1" fmla="val 70309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175874A5-738E-400F-8F42-E4B338536881}"/>
              </a:ext>
            </a:extLst>
          </p:cNvPr>
          <p:cNvSpPr/>
          <p:nvPr/>
        </p:nvSpPr>
        <p:spPr>
          <a:xfrm>
            <a:off x="3287688" y="3277617"/>
            <a:ext cx="612068" cy="778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34D631D-7693-4823-A16F-8AEEE49FDE97}"/>
              </a:ext>
            </a:extLst>
          </p:cNvPr>
          <p:cNvSpPr/>
          <p:nvPr/>
        </p:nvSpPr>
        <p:spPr>
          <a:xfrm>
            <a:off x="8616280" y="1630374"/>
            <a:ext cx="468052" cy="7467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C0B6A10-81CD-47DD-BE35-CC61C225AEE0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50409263-8DC6-4F8D-8C1F-28F20EF2C472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5B5F28C-F760-4B5F-9F17-BA1ADF10C7CB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9944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300502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7" name="矩形 16">
            <a:extLst>
              <a:ext uri="{FF2B5EF4-FFF2-40B4-BE49-F238E27FC236}">
                <a16:creationId xmlns:a16="http://schemas.microsoft.com/office/drawing/2014/main" id="{175874A5-738E-400F-8F42-E4B338536881}"/>
              </a:ext>
            </a:extLst>
          </p:cNvPr>
          <p:cNvSpPr/>
          <p:nvPr/>
        </p:nvSpPr>
        <p:spPr>
          <a:xfrm>
            <a:off x="3287688" y="3261684"/>
            <a:ext cx="612068" cy="778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C8AFA4A-06C1-4BDF-9137-28C922727F2E}"/>
              </a:ext>
            </a:extLst>
          </p:cNvPr>
          <p:cNvSpPr txBox="1"/>
          <p:nvPr/>
        </p:nvSpPr>
        <p:spPr>
          <a:xfrm>
            <a:off x="2351584" y="2471504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Margin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Shift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36D0160-4931-468E-801C-F3C82D047CA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9DA3A80-C6C1-4BC2-B846-670D42323716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D09BCAA-9456-4CA9-86F8-8A56A011E61B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107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60204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10AA5F6-6271-41AA-984B-D8AA088E4037}"/>
              </a:ext>
            </a:extLst>
          </p:cNvPr>
          <p:cNvSpPr/>
          <p:nvPr/>
        </p:nvSpPr>
        <p:spPr>
          <a:xfrm>
            <a:off x="4223792" y="3284985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8">
            <a:extLst>
              <a:ext uri="{FF2B5EF4-FFF2-40B4-BE49-F238E27FC236}">
                <a16:creationId xmlns:a16="http://schemas.microsoft.com/office/drawing/2014/main" id="{0BDA87E0-A625-4B98-B6B2-091080337116}"/>
              </a:ext>
            </a:extLst>
          </p:cNvPr>
          <p:cNvCxnSpPr>
            <a:cxnSpLocks/>
            <a:stCxn id="12" idx="0"/>
            <a:endCxn id="20" idx="0"/>
          </p:cNvCxnSpPr>
          <p:nvPr/>
        </p:nvCxnSpPr>
        <p:spPr>
          <a:xfrm rot="16200000" flipH="1">
            <a:off x="4879222" y="2791572"/>
            <a:ext cx="2109521" cy="3096344"/>
          </a:xfrm>
          <a:prstGeom prst="bentConnector3">
            <a:avLst>
              <a:gd name="adj1" fmla="val -27694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4BB00989-0D30-43A0-9442-C89B43380F3E}"/>
              </a:ext>
            </a:extLst>
          </p:cNvPr>
          <p:cNvSpPr/>
          <p:nvPr/>
        </p:nvSpPr>
        <p:spPr>
          <a:xfrm>
            <a:off x="7284132" y="5394506"/>
            <a:ext cx="396044" cy="7537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C2798D5-BDBC-401E-A179-D34497FAB719}"/>
              </a:ext>
            </a:extLst>
          </p:cNvPr>
          <p:cNvSpPr/>
          <p:nvPr/>
        </p:nvSpPr>
        <p:spPr>
          <a:xfrm>
            <a:off x="5087888" y="5406585"/>
            <a:ext cx="396044" cy="7537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8">
            <a:extLst>
              <a:ext uri="{FF2B5EF4-FFF2-40B4-BE49-F238E27FC236}">
                <a16:creationId xmlns:a16="http://schemas.microsoft.com/office/drawing/2014/main" id="{44FBDB73-4CF2-4F48-AFE7-730C9028AD5A}"/>
              </a:ext>
            </a:extLst>
          </p:cNvPr>
          <p:cNvCxnSpPr>
            <a:cxnSpLocks/>
            <a:stCxn id="20" idx="2"/>
            <a:endCxn id="22" idx="2"/>
          </p:cNvCxnSpPr>
          <p:nvPr/>
        </p:nvCxnSpPr>
        <p:spPr>
          <a:xfrm rot="5400000">
            <a:off x="6377994" y="5056143"/>
            <a:ext cx="12079" cy="2196244"/>
          </a:xfrm>
          <a:prstGeom prst="bentConnector3">
            <a:avLst>
              <a:gd name="adj1" fmla="val 3475048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0B7E944-2078-4E77-BB63-819273364DE8}"/>
              </a:ext>
            </a:extLst>
          </p:cNvPr>
          <p:cNvSpPr txBox="1"/>
          <p:nvPr/>
        </p:nvSpPr>
        <p:spPr>
          <a:xfrm>
            <a:off x="2423592" y="2273831"/>
            <a:ext cx="354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Index of char in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pattern = 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C07ED2D2-A308-45D3-BA35-555C1955A045}"/>
              </a:ext>
            </a:extLst>
          </p:cNvPr>
          <p:cNvSpPr txBox="1"/>
          <p:nvPr/>
        </p:nvSpPr>
        <p:spPr>
          <a:xfrm>
            <a:off x="6707500" y="4648313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5 &gt; 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54075D71-F3AA-4A5C-8803-12FFEA7DE336}"/>
              </a:ext>
            </a:extLst>
          </p:cNvPr>
          <p:cNvSpPr txBox="1"/>
          <p:nvPr/>
        </p:nvSpPr>
        <p:spPr>
          <a:xfrm>
            <a:off x="4061774" y="5017645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0 &lt; 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35B61B3-62B0-4087-9492-EF17CD7DD9C6}"/>
              </a:ext>
            </a:extLst>
          </p:cNvPr>
          <p:cNvSpPr/>
          <p:nvPr/>
        </p:nvSpPr>
        <p:spPr>
          <a:xfrm>
            <a:off x="3287689" y="3663258"/>
            <a:ext cx="945679" cy="3949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37B06AD-3BA1-492B-9A2C-18765FB94A9B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E40C3F36-C078-4780-92C5-F1D8E5869CD0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42A7D9C0-FE9C-4048-8D9C-A486EE879600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3050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10AA5F6-6271-41AA-984B-D8AA088E4037}"/>
              </a:ext>
            </a:extLst>
          </p:cNvPr>
          <p:cNvSpPr/>
          <p:nvPr/>
        </p:nvSpPr>
        <p:spPr>
          <a:xfrm>
            <a:off x="4223792" y="3284985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B8B92C9-F14E-4F05-9DE8-E23121E2AA08}"/>
              </a:ext>
            </a:extLst>
          </p:cNvPr>
          <p:cNvSpPr/>
          <p:nvPr/>
        </p:nvSpPr>
        <p:spPr>
          <a:xfrm>
            <a:off x="3899756" y="3284985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904E93C-B992-4741-B505-31BD02CF681D}"/>
              </a:ext>
            </a:extLst>
          </p:cNvPr>
          <p:cNvSpPr/>
          <p:nvPr/>
        </p:nvSpPr>
        <p:spPr>
          <a:xfrm>
            <a:off x="3256856" y="3645062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5E21ED6-37FD-4BF4-9D7F-CD30DC37E32C}"/>
              </a:ext>
            </a:extLst>
          </p:cNvPr>
          <p:cNvSpPr/>
          <p:nvPr/>
        </p:nvSpPr>
        <p:spPr>
          <a:xfrm>
            <a:off x="2932820" y="3645062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602CBFAE-E4F3-41A2-82BC-F1FCE4DF1141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AC0E1FF-D8DD-401D-A45A-79A69A6A37E4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B90A53-878E-4A22-B28A-6B51E1299056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764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10AA5F6-6271-41AA-984B-D8AA088E4037}"/>
              </a:ext>
            </a:extLst>
          </p:cNvPr>
          <p:cNvSpPr/>
          <p:nvPr/>
        </p:nvSpPr>
        <p:spPr>
          <a:xfrm>
            <a:off x="4223792" y="3284985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B8B92C9-F14E-4F05-9DE8-E23121E2AA08}"/>
              </a:ext>
            </a:extLst>
          </p:cNvPr>
          <p:cNvSpPr/>
          <p:nvPr/>
        </p:nvSpPr>
        <p:spPr>
          <a:xfrm>
            <a:off x="3259477" y="3638790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8">
            <a:extLst>
              <a:ext uri="{FF2B5EF4-FFF2-40B4-BE49-F238E27FC236}">
                <a16:creationId xmlns:a16="http://schemas.microsoft.com/office/drawing/2014/main" id="{0BDA87E0-A625-4B98-B6B2-091080337116}"/>
              </a:ext>
            </a:extLst>
          </p:cNvPr>
          <p:cNvCxnSpPr>
            <a:cxnSpLocks/>
            <a:stCxn id="12" idx="0"/>
            <a:endCxn id="13" idx="0"/>
          </p:cNvCxnSpPr>
          <p:nvPr/>
        </p:nvCxnSpPr>
        <p:spPr>
          <a:xfrm rot="16200000" flipH="1" flipV="1">
            <a:off x="3726751" y="2979729"/>
            <a:ext cx="353805" cy="964315"/>
          </a:xfrm>
          <a:prstGeom prst="bentConnector3">
            <a:avLst>
              <a:gd name="adj1" fmla="val -177683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D685E24D-8F79-4B6F-94E9-AAAE837A71C8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47272C14-9F14-4414-8040-4DB04511EC51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9B94524-1208-4091-B051-9AA6DBECD491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1070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31492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0" name="矩形 19">
            <a:extLst>
              <a:ext uri="{FF2B5EF4-FFF2-40B4-BE49-F238E27FC236}">
                <a16:creationId xmlns:a16="http://schemas.microsoft.com/office/drawing/2014/main" id="{EF79706B-4157-4DC9-AD56-63602A4D0034}"/>
              </a:ext>
            </a:extLst>
          </p:cNvPr>
          <p:cNvSpPr/>
          <p:nvPr/>
        </p:nvSpPr>
        <p:spPr>
          <a:xfrm>
            <a:off x="4205195" y="3284290"/>
            <a:ext cx="324036" cy="7207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51C2A4F-547D-4219-984C-3241BC643FDE}"/>
              </a:ext>
            </a:extLst>
          </p:cNvPr>
          <p:cNvSpPr txBox="1"/>
          <p:nvPr/>
        </p:nvSpPr>
        <p:spPr>
          <a:xfrm>
            <a:off x="3395700" y="2520582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Match Shift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9E07D86-024B-4300-8CEB-8288B82561C7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071528D-DC5E-4BA2-8F0A-9A9888445AEE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30D9DDD-E33F-4488-B05F-7F350F679B8B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7831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8E814C40-C2C3-4E34-8025-64EAF5D8C133}"/>
              </a:ext>
            </a:extLst>
          </p:cNvPr>
          <p:cNvSpPr/>
          <p:nvPr/>
        </p:nvSpPr>
        <p:spPr>
          <a:xfrm>
            <a:off x="6134100" y="3255939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2D17B1D-086B-43FE-9AB2-3A431B1E126F}"/>
              </a:ext>
            </a:extLst>
          </p:cNvPr>
          <p:cNvSpPr/>
          <p:nvPr/>
        </p:nvSpPr>
        <p:spPr>
          <a:xfrm>
            <a:off x="5810064" y="3255938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BD83EF4-BD85-468B-A8CB-13C7EB8FB453}"/>
              </a:ext>
            </a:extLst>
          </p:cNvPr>
          <p:cNvSpPr/>
          <p:nvPr/>
        </p:nvSpPr>
        <p:spPr>
          <a:xfrm>
            <a:off x="5161992" y="360902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EF79706B-4157-4DC9-AD56-63602A4D0034}"/>
              </a:ext>
            </a:extLst>
          </p:cNvPr>
          <p:cNvSpPr/>
          <p:nvPr/>
        </p:nvSpPr>
        <p:spPr>
          <a:xfrm>
            <a:off x="4837956" y="360902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0857617-7BE0-49B2-9A1A-64881CBA1594}"/>
              </a:ext>
            </a:extLst>
          </p:cNvPr>
          <p:cNvSpPr/>
          <p:nvPr/>
        </p:nvSpPr>
        <p:spPr>
          <a:xfrm>
            <a:off x="4229464" y="3626778"/>
            <a:ext cx="2228673" cy="3949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單箭頭接點 8">
            <a:extLst>
              <a:ext uri="{FF2B5EF4-FFF2-40B4-BE49-F238E27FC236}">
                <a16:creationId xmlns:a16="http://schemas.microsoft.com/office/drawing/2014/main" id="{AAC4BEF1-B302-453F-9CF2-165C2F40FB3C}"/>
              </a:ext>
            </a:extLst>
          </p:cNvPr>
          <p:cNvCxnSpPr>
            <a:cxnSpLocks/>
            <a:stCxn id="16" idx="0"/>
            <a:endCxn id="21" idx="0"/>
          </p:cNvCxnSpPr>
          <p:nvPr/>
        </p:nvCxnSpPr>
        <p:spPr>
          <a:xfrm rot="16200000" flipH="1" flipV="1">
            <a:off x="5634540" y="2965198"/>
            <a:ext cx="370839" cy="952318"/>
          </a:xfrm>
          <a:prstGeom prst="bentConnector3">
            <a:avLst>
              <a:gd name="adj1" fmla="val -192638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8">
            <a:extLst>
              <a:ext uri="{FF2B5EF4-FFF2-40B4-BE49-F238E27FC236}">
                <a16:creationId xmlns:a16="http://schemas.microsoft.com/office/drawing/2014/main" id="{7A57734D-0B8E-4BD3-8A16-733D1B6126D9}"/>
              </a:ext>
            </a:extLst>
          </p:cNvPr>
          <p:cNvCxnSpPr>
            <a:cxnSpLocks/>
            <a:stCxn id="17" idx="0"/>
            <a:endCxn id="20" idx="0"/>
          </p:cNvCxnSpPr>
          <p:nvPr/>
        </p:nvCxnSpPr>
        <p:spPr>
          <a:xfrm rot="16200000" flipH="1" flipV="1">
            <a:off x="5309487" y="2946424"/>
            <a:ext cx="353083" cy="972108"/>
          </a:xfrm>
          <a:prstGeom prst="bentConnector3">
            <a:avLst>
              <a:gd name="adj1" fmla="val -151069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64E4174-9B99-486D-824E-31A8A5DDF2C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964011EC-ACC0-47EA-99E7-EA5B8D1E4C31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C32CCB7F-5E29-4BA7-9005-1B0C1651FCF8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24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549275"/>
            <a:ext cx="7696200" cy="592138"/>
          </a:xfrm>
        </p:spPr>
        <p:txBody>
          <a:bodyPr/>
          <a:lstStyle/>
          <a:p>
            <a:r>
              <a:rPr lang="en-US" altLang="zh-TW" sz="3600" b="1" dirty="0"/>
              <a:t>INTRODUCTION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BF2877B-EE7C-4256-B961-0312FE99FC6A}"/>
              </a:ext>
            </a:extLst>
          </p:cNvPr>
          <p:cNvSpPr/>
          <p:nvPr/>
        </p:nvSpPr>
        <p:spPr>
          <a:xfrm>
            <a:off x="2544796" y="1827167"/>
            <a:ext cx="1116124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Simple</a:t>
            </a:r>
          </a:p>
          <a:p>
            <a:pPr algn="ctr"/>
            <a:r>
              <a:rPr lang="en-US" altLang="zh-TW" dirty="0"/>
              <a:t>Pattern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5E537F-D930-4BA4-A51D-160B9F5DC2CD}"/>
              </a:ext>
            </a:extLst>
          </p:cNvPr>
          <p:cNvSpPr/>
          <p:nvPr/>
        </p:nvSpPr>
        <p:spPr>
          <a:xfrm>
            <a:off x="4858097" y="1827167"/>
            <a:ext cx="1305256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Margin</a:t>
            </a:r>
          </a:p>
          <a:p>
            <a:pPr algn="ctr"/>
            <a:r>
              <a:rPr lang="en-US" altLang="zh-TW" dirty="0"/>
              <a:t>Table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930B7A89-3B0A-48F1-8229-CC3F895A11E0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>
            <a:off x="3660921" y="2385229"/>
            <a:ext cx="119717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93550A4C-1159-4E25-9612-9F4315E0EF5F}"/>
              </a:ext>
            </a:extLst>
          </p:cNvPr>
          <p:cNvSpPr/>
          <p:nvPr/>
        </p:nvSpPr>
        <p:spPr>
          <a:xfrm>
            <a:off x="4858097" y="3160648"/>
            <a:ext cx="1314560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Occurrence</a:t>
            </a:r>
          </a:p>
          <a:p>
            <a:pPr algn="ctr"/>
            <a:r>
              <a:rPr lang="en-US" altLang="zh-TW" dirty="0"/>
              <a:t>Table</a:t>
            </a:r>
            <a:endParaRPr lang="zh-TW" altLang="en-US" dirty="0"/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97CA4475-E2BA-4886-A0E8-3B9F8CCD1BC1}"/>
              </a:ext>
            </a:extLst>
          </p:cNvPr>
          <p:cNvCxnSpPr>
            <a:cxnSpLocks/>
            <a:stCxn id="3" idx="3"/>
            <a:endCxn id="17" idx="1"/>
          </p:cNvCxnSpPr>
          <p:nvPr/>
        </p:nvCxnSpPr>
        <p:spPr>
          <a:xfrm>
            <a:off x="3660921" y="2385230"/>
            <a:ext cx="1197177" cy="1333481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789C4A4A-4908-47D6-A4E8-152E96870DF6}"/>
              </a:ext>
            </a:extLst>
          </p:cNvPr>
          <p:cNvSpPr/>
          <p:nvPr/>
        </p:nvSpPr>
        <p:spPr>
          <a:xfrm>
            <a:off x="4858097" y="4489503"/>
            <a:ext cx="1314560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Char</a:t>
            </a:r>
          </a:p>
          <a:p>
            <a:pPr algn="ctr"/>
            <a:r>
              <a:rPr lang="en-US" altLang="zh-TW" dirty="0"/>
              <a:t>Table</a:t>
            </a:r>
            <a:endParaRPr lang="zh-TW" altLang="en-US" dirty="0"/>
          </a:p>
        </p:txBody>
      </p:sp>
      <p:cxnSp>
        <p:nvCxnSpPr>
          <p:cNvPr id="33" name="直線單箭頭接點 18">
            <a:extLst>
              <a:ext uri="{FF2B5EF4-FFF2-40B4-BE49-F238E27FC236}">
                <a16:creationId xmlns:a16="http://schemas.microsoft.com/office/drawing/2014/main" id="{967A2AB6-9D06-4D26-96FF-F0C3ACCB6900}"/>
              </a:ext>
            </a:extLst>
          </p:cNvPr>
          <p:cNvCxnSpPr>
            <a:cxnSpLocks/>
            <a:stCxn id="3" idx="3"/>
            <a:endCxn id="32" idx="1"/>
          </p:cNvCxnSpPr>
          <p:nvPr/>
        </p:nvCxnSpPr>
        <p:spPr>
          <a:xfrm>
            <a:off x="3660921" y="2385229"/>
            <a:ext cx="1197177" cy="2662336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907609C9-E438-4247-B7A1-AF78CBDBE75C}"/>
              </a:ext>
            </a:extLst>
          </p:cNvPr>
          <p:cNvSpPr/>
          <p:nvPr/>
        </p:nvSpPr>
        <p:spPr>
          <a:xfrm>
            <a:off x="7736425" y="1827167"/>
            <a:ext cx="1305256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Margin</a:t>
            </a:r>
          </a:p>
          <a:p>
            <a:pPr algn="ctr"/>
            <a:r>
              <a:rPr lang="en-US" altLang="zh-TW" dirty="0"/>
              <a:t>Shift (2)</a:t>
            </a:r>
            <a:endParaRPr lang="zh-TW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8CAF07F7-2195-49F3-BD93-4E691C4299A8}"/>
              </a:ext>
            </a:extLst>
          </p:cNvPr>
          <p:cNvSpPr/>
          <p:nvPr/>
        </p:nvSpPr>
        <p:spPr>
          <a:xfrm>
            <a:off x="7736425" y="3160648"/>
            <a:ext cx="1305256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Match</a:t>
            </a:r>
          </a:p>
          <a:p>
            <a:pPr algn="ctr"/>
            <a:r>
              <a:rPr lang="en-US" altLang="zh-TW" dirty="0"/>
              <a:t>Shift (1)</a:t>
            </a:r>
            <a:endParaRPr lang="zh-TW" altLang="en-US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862BA2A3-953E-4AC8-B392-988518EF7D3E}"/>
              </a:ext>
            </a:extLst>
          </p:cNvPr>
          <p:cNvSpPr/>
          <p:nvPr/>
        </p:nvSpPr>
        <p:spPr>
          <a:xfrm>
            <a:off x="7729372" y="4489503"/>
            <a:ext cx="1305256" cy="111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Full</a:t>
            </a:r>
          </a:p>
          <a:p>
            <a:pPr algn="ctr"/>
            <a:r>
              <a:rPr lang="en-US" altLang="zh-TW" dirty="0"/>
              <a:t>Shift (3)</a:t>
            </a:r>
            <a:endParaRPr lang="zh-TW" altLang="en-US" dirty="0"/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DB879E08-4ADB-4CB5-88FE-4B6E5DAD2E84}"/>
              </a:ext>
            </a:extLst>
          </p:cNvPr>
          <p:cNvCxnSpPr>
            <a:cxnSpLocks/>
            <a:stCxn id="8" idx="3"/>
            <a:endCxn id="36" idx="1"/>
          </p:cNvCxnSpPr>
          <p:nvPr/>
        </p:nvCxnSpPr>
        <p:spPr>
          <a:xfrm>
            <a:off x="6163353" y="2385229"/>
            <a:ext cx="1573072" cy="0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57BDAB37-2D2C-47DF-AEFE-B4B770D7B8F7}"/>
              </a:ext>
            </a:extLst>
          </p:cNvPr>
          <p:cNvCxnSpPr>
            <a:cxnSpLocks/>
            <a:stCxn id="17" idx="3"/>
            <a:endCxn id="37" idx="1"/>
          </p:cNvCxnSpPr>
          <p:nvPr/>
        </p:nvCxnSpPr>
        <p:spPr>
          <a:xfrm>
            <a:off x="6172657" y="3718710"/>
            <a:ext cx="1563768" cy="0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單箭頭接點 46">
            <a:extLst>
              <a:ext uri="{FF2B5EF4-FFF2-40B4-BE49-F238E27FC236}">
                <a16:creationId xmlns:a16="http://schemas.microsoft.com/office/drawing/2014/main" id="{2F41AE0C-9BB1-42BD-BDC9-63253B0949A1}"/>
              </a:ext>
            </a:extLst>
          </p:cNvPr>
          <p:cNvCxnSpPr>
            <a:cxnSpLocks/>
            <a:stCxn id="32" idx="3"/>
            <a:endCxn id="37" idx="1"/>
          </p:cNvCxnSpPr>
          <p:nvPr/>
        </p:nvCxnSpPr>
        <p:spPr>
          <a:xfrm flipV="1">
            <a:off x="6172657" y="3718711"/>
            <a:ext cx="1563768" cy="13288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70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8E814C40-C2C3-4E34-8025-64EAF5D8C133}"/>
              </a:ext>
            </a:extLst>
          </p:cNvPr>
          <p:cNvSpPr/>
          <p:nvPr/>
        </p:nvSpPr>
        <p:spPr>
          <a:xfrm>
            <a:off x="6134100" y="3255939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BD83EF4-BD85-468B-A8CB-13C7EB8FB453}"/>
              </a:ext>
            </a:extLst>
          </p:cNvPr>
          <p:cNvSpPr/>
          <p:nvPr/>
        </p:nvSpPr>
        <p:spPr>
          <a:xfrm>
            <a:off x="4205195" y="3626778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單箭頭接點 8">
            <a:extLst>
              <a:ext uri="{FF2B5EF4-FFF2-40B4-BE49-F238E27FC236}">
                <a16:creationId xmlns:a16="http://schemas.microsoft.com/office/drawing/2014/main" id="{AAC4BEF1-B302-453F-9CF2-165C2F40FB3C}"/>
              </a:ext>
            </a:extLst>
          </p:cNvPr>
          <p:cNvCxnSpPr>
            <a:cxnSpLocks/>
            <a:stCxn id="16" idx="0"/>
            <a:endCxn id="19" idx="0"/>
          </p:cNvCxnSpPr>
          <p:nvPr/>
        </p:nvCxnSpPr>
        <p:spPr>
          <a:xfrm rot="16200000" flipH="1" flipV="1">
            <a:off x="5146247" y="2476905"/>
            <a:ext cx="370839" cy="1928905"/>
          </a:xfrm>
          <a:prstGeom prst="bentConnector3">
            <a:avLst>
              <a:gd name="adj1" fmla="val -187501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0345196-77CA-4B0D-B572-A1C1D364BB8D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54E0899-9340-49EB-BC29-CB963B2F6809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0B68338E-627A-4D51-8C3F-28B2C6D7C5E0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656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8E814C40-C2C3-4E34-8025-64EAF5D8C133}"/>
              </a:ext>
            </a:extLst>
          </p:cNvPr>
          <p:cNvSpPr/>
          <p:nvPr/>
        </p:nvSpPr>
        <p:spPr>
          <a:xfrm>
            <a:off x="6134100" y="3255938"/>
            <a:ext cx="324036" cy="7491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BD83EF4-BD85-468B-A8CB-13C7EB8FB453}"/>
              </a:ext>
            </a:extLst>
          </p:cNvPr>
          <p:cNvSpPr/>
          <p:nvPr/>
        </p:nvSpPr>
        <p:spPr>
          <a:xfrm>
            <a:off x="9552384" y="1982226"/>
            <a:ext cx="42981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單箭頭接點 8">
            <a:extLst>
              <a:ext uri="{FF2B5EF4-FFF2-40B4-BE49-F238E27FC236}">
                <a16:creationId xmlns:a16="http://schemas.microsoft.com/office/drawing/2014/main" id="{AAC4BEF1-B302-453F-9CF2-165C2F40FB3C}"/>
              </a:ext>
            </a:extLst>
          </p:cNvPr>
          <p:cNvCxnSpPr>
            <a:cxnSpLocks/>
            <a:stCxn id="16" idx="0"/>
            <a:endCxn id="19" idx="2"/>
          </p:cNvCxnSpPr>
          <p:nvPr/>
        </p:nvCxnSpPr>
        <p:spPr>
          <a:xfrm rot="5400000" flipH="1" flipV="1">
            <a:off x="7592309" y="1080955"/>
            <a:ext cx="878792" cy="3471174"/>
          </a:xfrm>
          <a:prstGeom prst="bentConnector3">
            <a:avLst>
              <a:gd name="adj1" fmla="val 66258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9F2B841-8D50-4EEC-BF66-E479A55B033D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907AF2E4-73A1-41DE-9561-7557EF5A8491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C91F2D13-5F05-4DB1-8138-1AA7B1B39E15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310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90508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86803"/>
              </p:ext>
            </p:extLst>
          </p:nvPr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5" name="矩形 24">
            <a:extLst>
              <a:ext uri="{FF2B5EF4-FFF2-40B4-BE49-F238E27FC236}">
                <a16:creationId xmlns:a16="http://schemas.microsoft.com/office/drawing/2014/main" id="{6B60E2AD-BF9E-4A41-8E11-E46325AE850E}"/>
              </a:ext>
            </a:extLst>
          </p:cNvPr>
          <p:cNvSpPr/>
          <p:nvPr/>
        </p:nvSpPr>
        <p:spPr>
          <a:xfrm>
            <a:off x="4262146" y="3642207"/>
            <a:ext cx="2196243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480A500-5C57-4FF0-A501-EA327C6B03E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76C7BD6-668D-4375-9687-4A2E9F65F3F5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8A103F2C-9DD0-49CA-B941-0E5C607D1A1D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3ECF5496-C6BE-4A06-9E0C-D920DFBE6C0C}"/>
              </a:ext>
            </a:extLst>
          </p:cNvPr>
          <p:cNvSpPr txBox="1"/>
          <p:nvPr/>
        </p:nvSpPr>
        <p:spPr>
          <a:xfrm>
            <a:off x="6794503" y="2500359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Full Shift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635B975C-9A23-4327-A694-1DE8DFCA5097}"/>
              </a:ext>
            </a:extLst>
          </p:cNvPr>
          <p:cNvSpPr/>
          <p:nvPr/>
        </p:nvSpPr>
        <p:spPr>
          <a:xfrm>
            <a:off x="6452659" y="3629412"/>
            <a:ext cx="2196243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10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1" name="矩形 20">
            <a:extLst>
              <a:ext uri="{FF2B5EF4-FFF2-40B4-BE49-F238E27FC236}">
                <a16:creationId xmlns:a16="http://schemas.microsoft.com/office/drawing/2014/main" id="{424B59E5-7CD6-4997-9199-A532D0D7EEB4}"/>
              </a:ext>
            </a:extLst>
          </p:cNvPr>
          <p:cNvSpPr/>
          <p:nvPr/>
        </p:nvSpPr>
        <p:spPr>
          <a:xfrm>
            <a:off x="8360677" y="3255939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08F5E45-BD47-4E43-B879-BF63DFB5249E}"/>
              </a:ext>
            </a:extLst>
          </p:cNvPr>
          <p:cNvSpPr/>
          <p:nvPr/>
        </p:nvSpPr>
        <p:spPr>
          <a:xfrm>
            <a:off x="8036641" y="3255938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B603DD6-264F-47BE-A48C-3655BE75060C}"/>
              </a:ext>
            </a:extLst>
          </p:cNvPr>
          <p:cNvSpPr/>
          <p:nvPr/>
        </p:nvSpPr>
        <p:spPr>
          <a:xfrm>
            <a:off x="8036641" y="3655692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B60E2AD-BF9E-4A41-8E11-E46325AE850E}"/>
              </a:ext>
            </a:extLst>
          </p:cNvPr>
          <p:cNvSpPr/>
          <p:nvPr/>
        </p:nvSpPr>
        <p:spPr>
          <a:xfrm>
            <a:off x="7712605" y="365569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335F462-EF09-444D-AFBF-F55D05852758}"/>
              </a:ext>
            </a:extLst>
          </p:cNvPr>
          <p:cNvSpPr/>
          <p:nvPr/>
        </p:nvSpPr>
        <p:spPr>
          <a:xfrm>
            <a:off x="6456041" y="3650860"/>
            <a:ext cx="2228673" cy="3949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7B3D5075-10CD-4593-BD5C-8FA89C340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29852"/>
              </p:ext>
            </p:extLst>
          </p:nvPr>
        </p:nvGraphicFramePr>
        <p:xfrm>
          <a:off x="5792062" y="1635466"/>
          <a:ext cx="68407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Mark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8" name="文字方塊 27">
            <a:extLst>
              <a:ext uri="{FF2B5EF4-FFF2-40B4-BE49-F238E27FC236}">
                <a16:creationId xmlns:a16="http://schemas.microsoft.com/office/drawing/2014/main" id="{A893F30C-3817-4701-8A93-429FD3AC3B3A}"/>
              </a:ext>
            </a:extLst>
          </p:cNvPr>
          <p:cNvSpPr txBox="1"/>
          <p:nvPr/>
        </p:nvSpPr>
        <p:spPr>
          <a:xfrm>
            <a:off x="7280557" y="4401459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480A500-5C57-4FF0-A501-EA327C6B03E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76C7BD6-668D-4375-9687-4A2E9F65F3F5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8A103F2C-9DD0-49CA-B941-0E5C607D1A1D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439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23398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7B3D5075-10CD-4593-BD5C-8FA89C340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11664"/>
              </p:ext>
            </p:extLst>
          </p:nvPr>
        </p:nvGraphicFramePr>
        <p:xfrm>
          <a:off x="5792062" y="1635466"/>
          <a:ext cx="68407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Mark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4BBA62B1-4A9B-4B4E-907A-1DFD30E4BFEA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F944890-8051-4601-926F-FDC9AE4336B5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AD20B1E-84DB-4603-B9BA-17C7216B8480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B6ABC84C-25BE-4A07-9EBB-604D07EB0BA9}"/>
              </a:ext>
            </a:extLst>
          </p:cNvPr>
          <p:cNvSpPr txBox="1"/>
          <p:nvPr/>
        </p:nvSpPr>
        <p:spPr>
          <a:xfrm>
            <a:off x="6813846" y="2535015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Match Shift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B7902E9-1465-4A69-A90B-9129F45F8157}"/>
              </a:ext>
            </a:extLst>
          </p:cNvPr>
          <p:cNvSpPr/>
          <p:nvPr/>
        </p:nvSpPr>
        <p:spPr>
          <a:xfrm>
            <a:off x="8036640" y="3255938"/>
            <a:ext cx="651647" cy="7556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600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7B3D5075-10CD-4593-BD5C-8FA89C340CF0}"/>
              </a:ext>
            </a:extLst>
          </p:cNvPr>
          <p:cNvGraphicFramePr>
            <a:graphicFrameLocks noGrp="1"/>
          </p:cNvGraphicFramePr>
          <p:nvPr/>
        </p:nvGraphicFramePr>
        <p:xfrm>
          <a:off x="5792062" y="1635466"/>
          <a:ext cx="68407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Mark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28" name="文字方塊 27">
            <a:extLst>
              <a:ext uri="{FF2B5EF4-FFF2-40B4-BE49-F238E27FC236}">
                <a16:creationId xmlns:a16="http://schemas.microsoft.com/office/drawing/2014/main" id="{A893F30C-3817-4701-8A93-429FD3AC3B3A}"/>
              </a:ext>
            </a:extLst>
          </p:cNvPr>
          <p:cNvSpPr txBox="1"/>
          <p:nvPr/>
        </p:nvSpPr>
        <p:spPr>
          <a:xfrm>
            <a:off x="8292244" y="4391816"/>
            <a:ext cx="466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BFF613C-1B49-48EE-832E-DA741A41A02B}"/>
              </a:ext>
            </a:extLst>
          </p:cNvPr>
          <p:cNvSpPr txBox="1"/>
          <p:nvPr/>
        </p:nvSpPr>
        <p:spPr>
          <a:xfrm>
            <a:off x="7680176" y="4392539"/>
            <a:ext cx="466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09ABDA5-04C3-49CD-9150-A0FAF10DBAE9}"/>
              </a:ext>
            </a:extLst>
          </p:cNvPr>
          <p:cNvSpPr txBox="1"/>
          <p:nvPr/>
        </p:nvSpPr>
        <p:spPr>
          <a:xfrm>
            <a:off x="8617621" y="4391816"/>
            <a:ext cx="466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9" name="直線單箭頭接點 8">
            <a:extLst>
              <a:ext uri="{FF2B5EF4-FFF2-40B4-BE49-F238E27FC236}">
                <a16:creationId xmlns:a16="http://schemas.microsoft.com/office/drawing/2014/main" id="{3C5E2444-A612-4887-92EC-D6930F6830EF}"/>
              </a:ext>
            </a:extLst>
          </p:cNvPr>
          <p:cNvCxnSpPr>
            <a:cxnSpLocks/>
          </p:cNvCxnSpPr>
          <p:nvPr/>
        </p:nvCxnSpPr>
        <p:spPr>
          <a:xfrm flipH="1">
            <a:off x="8040216" y="4221088"/>
            <a:ext cx="577405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BBA62B1-4A9B-4B4E-907A-1DFD30E4BFEA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F944890-8051-4601-926F-FDC9AE4336B5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AD20B1E-84DB-4603-B9BA-17C7216B8480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9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22144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97A41D65-2E8C-431D-B7FB-7591C2D0579C}"/>
              </a:ext>
            </a:extLst>
          </p:cNvPr>
          <p:cNvSpPr/>
          <p:nvPr/>
        </p:nvSpPr>
        <p:spPr>
          <a:xfrm>
            <a:off x="7716180" y="324898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CFADA04-FC07-4759-9FB6-22B6E292895E}"/>
              </a:ext>
            </a:extLst>
          </p:cNvPr>
          <p:cNvSpPr/>
          <p:nvPr/>
        </p:nvSpPr>
        <p:spPr>
          <a:xfrm>
            <a:off x="7383549" y="3259175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46D81A0-6163-4CC4-86D6-15A67EA839D5}"/>
              </a:ext>
            </a:extLst>
          </p:cNvPr>
          <p:cNvSpPr/>
          <p:nvPr/>
        </p:nvSpPr>
        <p:spPr>
          <a:xfrm>
            <a:off x="6813846" y="3650860"/>
            <a:ext cx="902334" cy="3949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0DAF8BC-609D-4AF1-A678-7B6926CD1070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F9B45A6-6960-441C-BB3A-5FA98FB7DB1D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6CCFB2BA-C6B7-4368-A480-4660D493D28D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6634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97A41D65-2E8C-431D-B7FB-7591C2D0579C}"/>
              </a:ext>
            </a:extLst>
          </p:cNvPr>
          <p:cNvSpPr/>
          <p:nvPr/>
        </p:nvSpPr>
        <p:spPr>
          <a:xfrm>
            <a:off x="7716180" y="324898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95DDF6C-C499-42E0-AC84-60545A104603}"/>
              </a:ext>
            </a:extLst>
          </p:cNvPr>
          <p:cNvSpPr/>
          <p:nvPr/>
        </p:nvSpPr>
        <p:spPr>
          <a:xfrm>
            <a:off x="6801059" y="3650376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8">
            <a:extLst>
              <a:ext uri="{FF2B5EF4-FFF2-40B4-BE49-F238E27FC236}">
                <a16:creationId xmlns:a16="http://schemas.microsoft.com/office/drawing/2014/main" id="{E6C48811-9AB5-4D4C-B158-898B2BEA9A1E}"/>
              </a:ext>
            </a:extLst>
          </p:cNvPr>
          <p:cNvCxnSpPr>
            <a:cxnSpLocks/>
            <a:stCxn id="16" idx="0"/>
            <a:endCxn id="19" idx="0"/>
          </p:cNvCxnSpPr>
          <p:nvPr/>
        </p:nvCxnSpPr>
        <p:spPr>
          <a:xfrm rot="16200000" flipH="1" flipV="1">
            <a:off x="7219940" y="2992117"/>
            <a:ext cx="401395" cy="915121"/>
          </a:xfrm>
          <a:prstGeom prst="bentConnector3">
            <a:avLst>
              <a:gd name="adj1" fmla="val -128140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7EC8C2C-74D4-4FE8-8A54-E6520067B06C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DFB1BD87-9D94-4F81-82EB-DDD0C330386A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A84D9DA-2563-44CA-AB33-1433022F7CFC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4623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97A41D65-2E8C-431D-B7FB-7591C2D0579C}"/>
              </a:ext>
            </a:extLst>
          </p:cNvPr>
          <p:cNvSpPr/>
          <p:nvPr/>
        </p:nvSpPr>
        <p:spPr>
          <a:xfrm>
            <a:off x="7716180" y="3248981"/>
            <a:ext cx="324036" cy="394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95DDF6C-C499-42E0-AC84-60545A104603}"/>
              </a:ext>
            </a:extLst>
          </p:cNvPr>
          <p:cNvSpPr/>
          <p:nvPr/>
        </p:nvSpPr>
        <p:spPr>
          <a:xfrm>
            <a:off x="8184232" y="1630374"/>
            <a:ext cx="432047" cy="7467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8">
            <a:extLst>
              <a:ext uri="{FF2B5EF4-FFF2-40B4-BE49-F238E27FC236}">
                <a16:creationId xmlns:a16="http://schemas.microsoft.com/office/drawing/2014/main" id="{E6C48811-9AB5-4D4C-B158-898B2BEA9A1E}"/>
              </a:ext>
            </a:extLst>
          </p:cNvPr>
          <p:cNvCxnSpPr>
            <a:cxnSpLocks/>
            <a:stCxn id="16" idx="0"/>
            <a:endCxn id="19" idx="2"/>
          </p:cNvCxnSpPr>
          <p:nvPr/>
        </p:nvCxnSpPr>
        <p:spPr>
          <a:xfrm rot="5400000" flipH="1" flipV="1">
            <a:off x="7703310" y="2552035"/>
            <a:ext cx="871835" cy="522058"/>
          </a:xfrm>
          <a:prstGeom prst="bentConnector3">
            <a:avLst>
              <a:gd name="adj1" fmla="val 65295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7929B8E0-5547-4AF3-8DEC-743569574503}"/>
              </a:ext>
            </a:extLst>
          </p:cNvPr>
          <p:cNvSpPr/>
          <p:nvPr/>
        </p:nvSpPr>
        <p:spPr>
          <a:xfrm>
            <a:off x="8483342" y="2458496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Margin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Shift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CDA99C5-C89F-4F95-BD47-2B12D8C07896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844A0053-E68A-4A55-84CB-60F8767F00DB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4373776A-7308-41F6-91AF-81A84E533E6C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9704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Search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15555"/>
              </p:ext>
            </p:extLst>
          </p:nvPr>
        </p:nvGraphicFramePr>
        <p:xfrm>
          <a:off x="1687868" y="2909179"/>
          <a:ext cx="88924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588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4319783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03933706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5513020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35671701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073977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91381250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6790167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30744631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7863925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20500849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20661566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217468738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10282084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1496522854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63945533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56103542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240760369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3163749791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2694945383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450662"/>
                    </a:ext>
                  </a:extLst>
                </a:gridCol>
                <a:gridCol w="317588">
                  <a:extLst>
                    <a:ext uri="{9D8B030D-6E8A-4147-A177-3AD203B41FA5}">
                      <a16:colId xmlns:a16="http://schemas.microsoft.com/office/drawing/2014/main" val="40832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Y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/>
                        <a:t>↑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60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1357866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Char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 chars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D321C90-3BC3-4626-9D5E-784FBE2C08FA}"/>
              </a:ext>
            </a:extLst>
          </p:cNvPr>
          <p:cNvGraphicFramePr>
            <a:graphicFrameLocks noGrp="1"/>
          </p:cNvGraphicFramePr>
          <p:nvPr/>
        </p:nvGraphicFramePr>
        <p:xfrm>
          <a:off x="2783036" y="503570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40732E05-2695-4759-83C9-23932A3D2394}"/>
              </a:ext>
            </a:extLst>
          </p:cNvPr>
          <p:cNvGraphicFramePr>
            <a:graphicFrameLocks noGrp="1"/>
          </p:cNvGraphicFramePr>
          <p:nvPr/>
        </p:nvGraphicFramePr>
        <p:xfrm>
          <a:off x="6813846" y="126462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7" name="文字方塊 16">
            <a:extLst>
              <a:ext uri="{FF2B5EF4-FFF2-40B4-BE49-F238E27FC236}">
                <a16:creationId xmlns:a16="http://schemas.microsoft.com/office/drawing/2014/main" id="{D33E36D9-0817-45C5-B8CC-9C4B189BD789}"/>
              </a:ext>
            </a:extLst>
          </p:cNvPr>
          <p:cNvSpPr txBox="1"/>
          <p:nvPr/>
        </p:nvSpPr>
        <p:spPr>
          <a:xfrm>
            <a:off x="424778" y="3249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Text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07AE90F-A355-45A1-9B06-08BF777B0BB9}"/>
              </a:ext>
            </a:extLst>
          </p:cNvPr>
          <p:cNvSpPr txBox="1"/>
          <p:nvPr/>
        </p:nvSpPr>
        <p:spPr>
          <a:xfrm>
            <a:off x="415480" y="3642207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Pattern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5BE09E5-8D3A-4726-867B-1E1FFA440BC1}"/>
              </a:ext>
            </a:extLst>
          </p:cNvPr>
          <p:cNvSpPr txBox="1"/>
          <p:nvPr/>
        </p:nvSpPr>
        <p:spPr>
          <a:xfrm>
            <a:off x="415480" y="4011539"/>
            <a:ext cx="1101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Pointer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65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Margin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67247"/>
              </p:ext>
            </p:extLst>
          </p:nvPr>
        </p:nvGraphicFramePr>
        <p:xfrm>
          <a:off x="4367213" y="2022340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70817"/>
              </p:ext>
            </p:extLst>
          </p:nvPr>
        </p:nvGraphicFramePr>
        <p:xfrm>
          <a:off x="4353915" y="4261811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5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EMPIRICAL EVIDENCE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024B54A-7D19-4FD6-ACA6-8DBDF05F0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96" y="1552574"/>
            <a:ext cx="10336187" cy="425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800" dirty="0"/>
              <a:t>We implement BM algorithm and KMP algorithm using java language in order to compare the number of direct comparison in various test cases.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We run the program that will generate 256 types of characters randomly for the pattern and the text.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endParaRPr kumimoji="0" lang="en-US" altLang="zh-TW" sz="2800" kern="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4019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EMPIRICAL EVIDENCE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CB89F05-8F2D-4F4D-AB19-0B6C20AFB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556" y="1418693"/>
            <a:ext cx="8280920" cy="535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472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EMPIRICAL EVIDENCE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2796792-5B0B-4AB8-82DC-F30150281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592" y="1412776"/>
            <a:ext cx="7859168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1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Margin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803110"/>
              </p:ext>
            </p:extLst>
          </p:nvPr>
        </p:nvGraphicFramePr>
        <p:xfrm>
          <a:off x="4376816" y="204921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31846"/>
              </p:ext>
            </p:extLst>
          </p:nvPr>
        </p:nvGraphicFramePr>
        <p:xfrm>
          <a:off x="4394616" y="4252556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770B875B-779F-4B4D-AE36-62D99175765D}"/>
              </a:ext>
            </a:extLst>
          </p:cNvPr>
          <p:cNvSpPr/>
          <p:nvPr/>
        </p:nvSpPr>
        <p:spPr>
          <a:xfrm>
            <a:off x="7100418" y="2409255"/>
            <a:ext cx="444752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801EE3AD-98D8-4D6F-9B78-6112531508CA}"/>
              </a:ext>
            </a:extLst>
          </p:cNvPr>
          <p:cNvCxnSpPr>
            <a:cxnSpLocks/>
            <a:stCxn id="6" idx="2"/>
          </p:cNvCxnSpPr>
          <p:nvPr/>
        </p:nvCxnSpPr>
        <p:spPr>
          <a:xfrm rot="5400000">
            <a:off x="5926291" y="1834635"/>
            <a:ext cx="69407" cy="2723602"/>
          </a:xfrm>
          <a:prstGeom prst="bentConnector3">
            <a:avLst>
              <a:gd name="adj1" fmla="val 590030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CAE2D3B2-5DF6-47BF-9D4B-2BD00D1998E8}"/>
              </a:ext>
            </a:extLst>
          </p:cNvPr>
          <p:cNvSpPr/>
          <p:nvPr/>
        </p:nvSpPr>
        <p:spPr>
          <a:xfrm>
            <a:off x="4394616" y="2403224"/>
            <a:ext cx="444752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6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Margin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08815"/>
              </p:ext>
            </p:extLst>
          </p:nvPr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914921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770B875B-779F-4B4D-AE36-62D99175765D}"/>
              </a:ext>
            </a:extLst>
          </p:cNvPr>
          <p:cNvSpPr/>
          <p:nvPr/>
        </p:nvSpPr>
        <p:spPr>
          <a:xfrm>
            <a:off x="6564052" y="2427303"/>
            <a:ext cx="882302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801EE3AD-98D8-4D6F-9B78-6112531508CA}"/>
              </a:ext>
            </a:extLst>
          </p:cNvPr>
          <p:cNvCxnSpPr>
            <a:cxnSpLocks/>
            <a:stCxn id="6" idx="2"/>
            <a:endCxn id="18" idx="2"/>
          </p:cNvCxnSpPr>
          <p:nvPr/>
        </p:nvCxnSpPr>
        <p:spPr>
          <a:xfrm rot="5400000" flipH="1">
            <a:off x="5872512" y="2047091"/>
            <a:ext cx="6031" cy="2259353"/>
          </a:xfrm>
          <a:prstGeom prst="bentConnector3">
            <a:avLst>
              <a:gd name="adj1" fmla="val -6378992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CAE2D3B2-5DF6-47BF-9D4B-2BD00D1998E8}"/>
              </a:ext>
            </a:extLst>
          </p:cNvPr>
          <p:cNvSpPr/>
          <p:nvPr/>
        </p:nvSpPr>
        <p:spPr>
          <a:xfrm>
            <a:off x="4295800" y="2421272"/>
            <a:ext cx="900100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01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Margin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04743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Margin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770B875B-779F-4B4D-AE36-62D99175765D}"/>
              </a:ext>
            </a:extLst>
          </p:cNvPr>
          <p:cNvSpPr/>
          <p:nvPr/>
        </p:nvSpPr>
        <p:spPr>
          <a:xfrm>
            <a:off x="6096000" y="2427303"/>
            <a:ext cx="13503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801EE3AD-98D8-4D6F-9B78-6112531508CA}"/>
              </a:ext>
            </a:extLst>
          </p:cNvPr>
          <p:cNvCxnSpPr>
            <a:cxnSpLocks/>
            <a:stCxn id="6" idx="2"/>
            <a:endCxn id="18" idx="2"/>
          </p:cNvCxnSpPr>
          <p:nvPr/>
        </p:nvCxnSpPr>
        <p:spPr>
          <a:xfrm rot="5400000" flipH="1">
            <a:off x="5863511" y="2272116"/>
            <a:ext cx="6031" cy="1809303"/>
          </a:xfrm>
          <a:prstGeom prst="bentConnector3">
            <a:avLst>
              <a:gd name="adj1" fmla="val -5639413"/>
            </a:avLst>
          </a:prstGeom>
          <a:ln w="571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CAE2D3B2-5DF6-47BF-9D4B-2BD00D1998E8}"/>
              </a:ext>
            </a:extLst>
          </p:cNvPr>
          <p:cNvSpPr/>
          <p:nvPr/>
        </p:nvSpPr>
        <p:spPr>
          <a:xfrm>
            <a:off x="4295800" y="2421272"/>
            <a:ext cx="1332148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69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Occurrence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263103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A6034BFA-5DA8-4CEF-970F-001FDF70CF53}"/>
              </a:ext>
            </a:extLst>
          </p:cNvPr>
          <p:cNvSpPr/>
          <p:nvPr/>
        </p:nvSpPr>
        <p:spPr>
          <a:xfrm>
            <a:off x="6996100" y="2427303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D3E83A5-7F47-4068-9399-0790A91EDA8C}"/>
              </a:ext>
            </a:extLst>
          </p:cNvPr>
          <p:cNvSpPr/>
          <p:nvPr/>
        </p:nvSpPr>
        <p:spPr>
          <a:xfrm>
            <a:off x="6096000" y="2433178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42B92C0-C8F7-4155-81CF-A74431011E92}"/>
              </a:ext>
            </a:extLst>
          </p:cNvPr>
          <p:cNvSpPr/>
          <p:nvPr/>
        </p:nvSpPr>
        <p:spPr>
          <a:xfrm>
            <a:off x="4727848" y="2427303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00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Occurrence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70968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A6034BFA-5DA8-4CEF-970F-001FDF70CF53}"/>
              </a:ext>
            </a:extLst>
          </p:cNvPr>
          <p:cNvSpPr/>
          <p:nvPr/>
        </p:nvSpPr>
        <p:spPr>
          <a:xfrm>
            <a:off x="6564052" y="2427304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240FCE1-764F-455D-BC27-9BFE6D91BB66}"/>
              </a:ext>
            </a:extLst>
          </p:cNvPr>
          <p:cNvSpPr/>
          <p:nvPr/>
        </p:nvSpPr>
        <p:spPr>
          <a:xfrm>
            <a:off x="4295800" y="2422028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58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Occurrence Table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C9B249C-BF92-4F42-9342-7E512F0BA153}"/>
              </a:ext>
            </a:extLst>
          </p:cNvPr>
          <p:cNvGraphicFramePr>
            <a:graphicFrameLocks noGrp="1"/>
          </p:cNvGraphicFramePr>
          <p:nvPr/>
        </p:nvGraphicFramePr>
        <p:xfrm>
          <a:off x="4278000" y="2067262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Pattern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6726D3E-DE96-454D-A7AA-B67BE785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195094"/>
              </p:ext>
            </p:extLst>
          </p:nvPr>
        </p:nvGraphicFramePr>
        <p:xfrm>
          <a:off x="4295800" y="4270604"/>
          <a:ext cx="316835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622">
                  <a:extLst>
                    <a:ext uri="{9D8B030D-6E8A-4147-A177-3AD203B41FA5}">
                      <a16:colId xmlns:a16="http://schemas.microsoft.com/office/drawing/2014/main" val="3149417783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499741087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168534392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1160501194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708878559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267829140"/>
                    </a:ext>
                  </a:extLst>
                </a:gridCol>
                <a:gridCol w="452622">
                  <a:extLst>
                    <a:ext uri="{9D8B030D-6E8A-4147-A177-3AD203B41FA5}">
                      <a16:colId xmlns:a16="http://schemas.microsoft.com/office/drawing/2014/main" val="252793101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en-US" altLang="zh-TW" sz="1800" dirty="0"/>
                        <a:t>Occurrence Table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7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059534"/>
                  </a:ext>
                </a:extLst>
              </a:tr>
            </a:tbl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E240FCE1-764F-455D-BC27-9BFE6D91BB66}"/>
              </a:ext>
            </a:extLst>
          </p:cNvPr>
          <p:cNvSpPr/>
          <p:nvPr/>
        </p:nvSpPr>
        <p:spPr>
          <a:xfrm>
            <a:off x="5195900" y="2427304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F07DCC6-CB9C-41CA-8BEF-0FDA1D0BC24C}"/>
              </a:ext>
            </a:extLst>
          </p:cNvPr>
          <p:cNvSpPr/>
          <p:nvPr/>
        </p:nvSpPr>
        <p:spPr>
          <a:xfrm>
            <a:off x="5637050" y="2427304"/>
            <a:ext cx="450254" cy="75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931246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87188</TotalTime>
  <Words>3166</Words>
  <Application>Microsoft Office PowerPoint</Application>
  <PresentationFormat>寬螢幕</PresentationFormat>
  <Paragraphs>2504</Paragraphs>
  <Slides>32</Slides>
  <Notes>32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0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A New String Matching Algorithm Based on Logical Indexing</vt:lpstr>
      <vt:lpstr>INTRODUCTION</vt:lpstr>
      <vt:lpstr>Margin Table</vt:lpstr>
      <vt:lpstr>Margin Table</vt:lpstr>
      <vt:lpstr>Margin Table</vt:lpstr>
      <vt:lpstr>Margin Table</vt:lpstr>
      <vt:lpstr>Occurrence Table</vt:lpstr>
      <vt:lpstr>Occurrence Table</vt:lpstr>
      <vt:lpstr>Occurrence Table</vt:lpstr>
      <vt:lpstr>Char Table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Search</vt:lpstr>
      <vt:lpstr>EMPIRICAL EVIDENCE</vt:lpstr>
      <vt:lpstr>EMPIRICAL EVIDENCE</vt:lpstr>
      <vt:lpstr>EMPIRICAL EVIDENCE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chriske</cp:lastModifiedBy>
  <cp:revision>3781</cp:revision>
  <cp:lastPrinted>2013-07-22T14:09:02Z</cp:lastPrinted>
  <dcterms:created xsi:type="dcterms:W3CDTF">2004-07-16T19:12:18Z</dcterms:created>
  <dcterms:modified xsi:type="dcterms:W3CDTF">2017-10-25T05:25:38Z</dcterms:modified>
</cp:coreProperties>
</file>